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76" r:id="rId2"/>
    <p:sldId id="267" r:id="rId3"/>
    <p:sldId id="273" r:id="rId4"/>
    <p:sldId id="271" r:id="rId5"/>
    <p:sldId id="268" r:id="rId6"/>
    <p:sldId id="269" r:id="rId7"/>
    <p:sldId id="274" r:id="rId8"/>
    <p:sldId id="270" r:id="rId9"/>
    <p:sldId id="275" r:id="rId10"/>
    <p:sldId id="272" r:id="rId11"/>
    <p:sldId id="277" r:id="rId12"/>
    <p:sldId id="281" r:id="rId13"/>
    <p:sldId id="278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22"/>
    <p:restoredTop sz="79043" autoAdjust="0"/>
  </p:normalViewPr>
  <p:slideViewPr>
    <p:cSldViewPr snapToGrid="0" snapToObjects="1">
      <p:cViewPr varScale="1">
        <p:scale>
          <a:sx n="118" d="100"/>
          <a:sy n="118" d="100"/>
        </p:scale>
        <p:origin x="240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3995B23-C030-9C49-88BC-88D462C5D3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0FEAE6-DC28-684E-A182-B17D7B268B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E4EBE-0087-604F-9A28-9B1BB0A298E5}" type="datetimeFigureOut">
              <a:rPr lang="en-US" smtClean="0"/>
              <a:t>2/17/20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43DF7-3967-BD4C-B3BF-AC01279CF0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7D45FB-35A6-5C4B-849C-72EC54B56D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B4EF5-06E9-2C41-B933-F908CE0CD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31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6BB3E-2556-4557-9C88-F8236EEB3A27}" type="datetimeFigureOut">
              <a:rPr lang="en-US" smtClean="0"/>
              <a:t>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2D4F9-344C-4998-9A76-B1939364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30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Why Should You Backup?  “Unfortunately, I know many people who didn’t back their work up until they had something really bad (or almost bad) happen to them.  Anything from data being corrupted, to a computer being damaged.”  </a:t>
            </a:r>
          </a:p>
          <a:p>
            <a:pPr marL="228600" indent="-228600">
              <a:buAutoNum type="arabicPeriod"/>
            </a:pPr>
            <a:r>
              <a:rPr lang="en-US" dirty="0"/>
              <a:t>Data Loss Horror Stories – Sh. did all his work on a laptop, someone stole his backpack out of his car, all data gone.  Undergrads doing part of a project over the summer, they leave without telling me where the data is.  “Does anyone have a horror story of their own they’d like to share?”</a:t>
            </a:r>
          </a:p>
          <a:p>
            <a:pPr marL="228600" indent="-228600">
              <a:buAutoNum type="arabicPeriod"/>
            </a:pPr>
            <a:r>
              <a:rPr lang="en-US" dirty="0"/>
              <a:t>Data Loss Success Stories – “What about a success story?”  Trying to make room on my free Dropbox </a:t>
            </a:r>
            <a:r>
              <a:rPr lang="en-US" dirty="0" err="1"/>
              <a:t>accnt</a:t>
            </a:r>
            <a:r>
              <a:rPr lang="en-US" dirty="0"/>
              <a:t>, deleted some files and the “trash” folder, panicked when I realized it was my dissertation !! But then I remembered my back-up hard drive on my machine in my office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D4F9-344C-4998-9A76-B193936443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58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a graduate student back up their dissertation or thesis?</a:t>
            </a:r>
          </a:p>
          <a:p>
            <a:r>
              <a:rPr lang="en-US" dirty="0"/>
              <a:t>Should a professor back up the book they’re writing?</a:t>
            </a:r>
          </a:p>
          <a:p>
            <a:r>
              <a:rPr lang="en-US" dirty="0"/>
              <a:t>Who else?</a:t>
            </a:r>
          </a:p>
          <a:p>
            <a:r>
              <a:rPr lang="en-US" dirty="0"/>
              <a:t>What about the stay-at-home dad of two kids?  Well, does he have information/data/work?</a:t>
            </a:r>
          </a:p>
          <a:p>
            <a:endParaRPr lang="en-US" dirty="0"/>
          </a:p>
          <a:p>
            <a:r>
              <a:rPr lang="en-US" dirty="0"/>
              <a:t>Anyone who has anything that they don’t want to lose.  One thing to think about in your personal lives – photos!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D4F9-344C-4998-9A76-B193936443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8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let's talk a little more about what to back up.</a:t>
            </a:r>
          </a:p>
          <a:p>
            <a:endParaRPr lang="en-US" dirty="0"/>
          </a:p>
          <a:p>
            <a:r>
              <a:rPr lang="en-US" dirty="0"/>
              <a:t>We often think of backing up our computers, digital things, but it's important to remember that hard copies need to be considered.  (Sa. scanned her lab notebook once a week and saved the files.)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D4F9-344C-4998-9A76-B193936443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28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disks or external drives, the cloud, or even print copies...</a:t>
            </a:r>
          </a:p>
          <a:p>
            <a:endParaRPr lang="en-US" dirty="0"/>
          </a:p>
          <a:p>
            <a:r>
              <a:rPr lang="en-US" dirty="0"/>
              <a:t>But what about these?  Flash drives?  You can now get some with several GB for not much money but…</a:t>
            </a:r>
          </a:p>
          <a:p>
            <a:r>
              <a:rPr lang="en-US" dirty="0"/>
              <a:t>Not designed for storage – unreliable</a:t>
            </a:r>
          </a:p>
          <a:p>
            <a:r>
              <a:rPr lang="en-US" dirty="0"/>
              <a:t>Small – can be easily lost or damaged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D4F9-344C-4998-9A76-B193936443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10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Beware of syncing cloud services!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D4F9-344C-4998-9A76-B193936443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3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D4F9-344C-4998-9A76-B193936443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263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follow-up email will be sent with the link to this survey along with a link to this slide deck.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6B546-8556-4315-96DD-942723B589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9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687CCB-B0C1-D340-BD8B-88A5143FE1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553" b="20267"/>
          <a:stretch/>
        </p:blipFill>
        <p:spPr>
          <a:xfrm>
            <a:off x="-18288" y="-18288"/>
            <a:ext cx="12228576" cy="59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0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even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ibraries.ou.edu/dsl" TargetMode="External"/><Relationship Id="rId5" Type="http://schemas.openxmlformats.org/officeDocument/2006/relationships/hyperlink" Target="https://libraries.ou.edu/davis" TargetMode="External"/><Relationship Id="rId4" Type="http://schemas.openxmlformats.org/officeDocument/2006/relationships/hyperlink" Target="https://libraries.ou.edu/workshops-on-reques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aw9y3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18C8198-7484-4040-9D03-425448E3ED98}"/>
              </a:ext>
            </a:extLst>
          </p:cNvPr>
          <p:cNvSpPr txBox="1">
            <a:spLocks/>
          </p:cNvSpPr>
          <p:nvPr/>
        </p:nvSpPr>
        <p:spPr>
          <a:xfrm>
            <a:off x="2946399" y="2619128"/>
            <a:ext cx="6482080" cy="1312792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Keeping Your Research Safe with Backups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FD027FB-44D6-2A4B-A570-CBB529F6D973}"/>
              </a:ext>
            </a:extLst>
          </p:cNvPr>
          <p:cNvSpPr txBox="1">
            <a:spLocks/>
          </p:cNvSpPr>
          <p:nvPr/>
        </p:nvSpPr>
        <p:spPr>
          <a:xfrm>
            <a:off x="4240760" y="4229167"/>
            <a:ext cx="3893359" cy="519545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Love Data Week 2020</a:t>
            </a:r>
          </a:p>
        </p:txBody>
      </p:sp>
    </p:spTree>
    <p:extLst>
      <p:ext uri="{BB962C8B-B14F-4D97-AF65-F5344CB8AC3E}">
        <p14:creationId xmlns:p14="http://schemas.microsoft.com/office/powerpoint/2010/main" val="286330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7033474" cy="412370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OSF</a:t>
            </a:r>
          </a:p>
          <a:p>
            <a:r>
              <a:rPr lang="en-US" dirty="0"/>
              <a:t>IRB, HIPPA sensitivity of data</a:t>
            </a:r>
          </a:p>
          <a:p>
            <a:r>
              <a:rPr lang="en-US" dirty="0" err="1"/>
              <a:t>TimeMachine</a:t>
            </a:r>
            <a:r>
              <a:rPr lang="en-US" dirty="0"/>
              <a:t> Macs, Windows Backup, </a:t>
            </a:r>
            <a:r>
              <a:rPr lang="en-US" dirty="0" err="1"/>
              <a:t>Rsync</a:t>
            </a:r>
            <a:endParaRPr lang="en-US" dirty="0"/>
          </a:p>
          <a:p>
            <a:r>
              <a:rPr lang="en-US" dirty="0"/>
              <a:t>Commercial Packages</a:t>
            </a:r>
          </a:p>
          <a:p>
            <a:r>
              <a:rPr lang="en-US" dirty="0"/>
              <a:t>Build cost into grants</a:t>
            </a:r>
          </a:p>
          <a:p>
            <a:r>
              <a:rPr lang="en-US" dirty="0"/>
              <a:t>Good DMPs (See DAVIS!)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You Backup?</a:t>
            </a:r>
          </a:p>
        </p:txBody>
      </p:sp>
      <p:pic>
        <p:nvPicPr>
          <p:cNvPr id="4" name="Picture 6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344" y="1816100"/>
            <a:ext cx="1110553" cy="8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75" y="1514474"/>
            <a:ext cx="2113183" cy="211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781" y="2853500"/>
            <a:ext cx="1810244" cy="170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See the source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5" t="9993" r="26870" b="7640"/>
          <a:stretch/>
        </p:blipFill>
        <p:spPr bwMode="auto">
          <a:xfrm>
            <a:off x="10098308" y="3578225"/>
            <a:ext cx="17526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776424" y="5583550"/>
            <a:ext cx="39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And many others…</a:t>
            </a:r>
          </a:p>
        </p:txBody>
      </p:sp>
    </p:spTree>
    <p:extLst>
      <p:ext uri="{BB962C8B-B14F-4D97-AF65-F5344CB8AC3E}">
        <p14:creationId xmlns:p14="http://schemas.microsoft.com/office/powerpoint/2010/main" val="407004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should backup?</a:t>
            </a:r>
          </a:p>
          <a:p>
            <a:r>
              <a:rPr lang="en-US" dirty="0"/>
              <a:t>What should be backed up?</a:t>
            </a:r>
          </a:p>
          <a:p>
            <a:r>
              <a:rPr lang="en-US" dirty="0"/>
              <a:t>Where should backups be done?</a:t>
            </a:r>
          </a:p>
          <a:p>
            <a:r>
              <a:rPr lang="en-US" dirty="0"/>
              <a:t>When should backups be done?</a:t>
            </a:r>
          </a:p>
          <a:p>
            <a:r>
              <a:rPr lang="en-US" dirty="0"/>
              <a:t>Why should backups be done?</a:t>
            </a:r>
          </a:p>
          <a:p>
            <a:r>
              <a:rPr lang="en-US" dirty="0"/>
              <a:t>How should backups be done?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3847871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50313" y="1509823"/>
            <a:ext cx="11774465" cy="4615404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Scheduled data workshops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hlinkClick r:id="rId3"/>
              </a:rPr>
              <a:t>https://libraries.ou.edu/events</a:t>
            </a:r>
            <a:endParaRPr lang="en-US" sz="2400" dirty="0"/>
          </a:p>
          <a:p>
            <a:pPr marL="0" indent="0" algn="ctr">
              <a:spcBef>
                <a:spcPts val="3600"/>
              </a:spcBef>
              <a:buNone/>
            </a:pPr>
            <a:r>
              <a:rPr lang="en-US" dirty="0"/>
              <a:t>Workshops on request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hlinkClick r:id="rId4"/>
              </a:rPr>
              <a:t>https://libraries.ou.edu/workshops-on-request</a:t>
            </a:r>
            <a:r>
              <a:rPr lang="en-US" sz="2400" dirty="0"/>
              <a:t> </a:t>
            </a:r>
          </a:p>
          <a:p>
            <a:pPr marL="0" indent="0" algn="ctr">
              <a:spcBef>
                <a:spcPts val="3600"/>
              </a:spcBef>
              <a:buNone/>
            </a:pPr>
            <a:r>
              <a:rPr lang="en-US" dirty="0"/>
              <a:t>Information Specialists</a:t>
            </a:r>
            <a:br>
              <a:rPr lang="en-US" sz="2800" dirty="0"/>
            </a:br>
            <a:r>
              <a:rPr lang="en-US" sz="2400" dirty="0">
                <a:hlinkClick r:id="rId5"/>
              </a:rPr>
              <a:t>https://libraries.ou.edu/davis</a:t>
            </a:r>
            <a:endParaRPr lang="en-US" sz="2400" dirty="0"/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hlinkClick r:id="rId6"/>
              </a:rPr>
              <a:t>https://libraries.ou.edu/dsl</a:t>
            </a:r>
            <a:r>
              <a:rPr lang="en-US" sz="2400" dirty="0"/>
              <a:t> </a:t>
            </a:r>
          </a:p>
          <a:p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Get help and learn more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8815" y="4912304"/>
            <a:ext cx="10964713" cy="38913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616910" y="1979111"/>
            <a:ext cx="4806827" cy="3778657"/>
          </a:xfrm>
          <a:prstGeom prst="rect">
            <a:avLst/>
          </a:prstGeom>
        </p:spPr>
        <p:txBody>
          <a:bodyPr>
            <a:no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5754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798786" y="1708409"/>
            <a:ext cx="11138518" cy="3778657"/>
          </a:xfr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600" dirty="0"/>
              <a:t>More Love Data Week 2020</a:t>
            </a:r>
          </a:p>
          <a:p>
            <a:pPr lvl="1"/>
            <a:r>
              <a:rPr lang="en-US" sz="2800" dirty="0"/>
              <a:t>Feb 14, 11am-noon: Managing Research Projects with OSF</a:t>
            </a:r>
          </a:p>
          <a:p>
            <a:pPr lvl="1"/>
            <a:r>
              <a:rPr lang="en-US" sz="2800" dirty="0"/>
              <a:t>Feb. 20, 11am-2:30pm: Data in Plain Sight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Upcoming events!</a:t>
            </a:r>
          </a:p>
        </p:txBody>
      </p:sp>
    </p:spTree>
    <p:extLst>
      <p:ext uri="{BB962C8B-B14F-4D97-AF65-F5344CB8AC3E}">
        <p14:creationId xmlns:p14="http://schemas.microsoft.com/office/powerpoint/2010/main" val="355942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</p:spPr>
        <p:txBody>
          <a:bodyPr>
            <a:normAutofit/>
          </a:bodyPr>
          <a:lstStyle/>
          <a:p>
            <a:r>
              <a:rPr lang="en-US" dirty="0"/>
              <a:t>Survey link: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https://ou.libwizard.com/f/datasurvey</a:t>
            </a:r>
            <a:endParaRPr lang="en-US" dirty="0"/>
          </a:p>
          <a:p>
            <a:r>
              <a:rPr lang="en-US" dirty="0"/>
              <a:t>Workshop topic: Survival Skills: Backups 101</a:t>
            </a:r>
          </a:p>
          <a:p>
            <a:r>
              <a:rPr lang="en-US" dirty="0"/>
              <a:t>Workshop date: </a:t>
            </a:r>
            <a:fld id="{DC282969-C8BF-4EBF-812F-FF7661414B35}" type="datetime4">
              <a:rPr lang="en-US" smtClean="0"/>
              <a:t>February 17, 2020</a:t>
            </a:fld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800" dirty="0"/>
              <a:t>This slide deck available on our archive at </a:t>
            </a:r>
            <a:r>
              <a:rPr lang="en-US" sz="2800" dirty="0">
                <a:hlinkClick r:id="rId3"/>
              </a:rPr>
              <a:t>https://osf.io/aw9y3/</a:t>
            </a:r>
            <a:r>
              <a:rPr lang="en-US" sz="2800" dirty="0"/>
              <a:t>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rgbClr val="8E1731"/>
                </a:solidFill>
              </a:rPr>
              <a:t>Please take 3 min to help us improve</a:t>
            </a:r>
          </a:p>
        </p:txBody>
      </p:sp>
    </p:spTree>
    <p:extLst>
      <p:ext uri="{BB962C8B-B14F-4D97-AF65-F5344CB8AC3E}">
        <p14:creationId xmlns:p14="http://schemas.microsoft.com/office/powerpoint/2010/main" val="426631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89" y="741872"/>
            <a:ext cx="10153097" cy="519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82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Backup?</a:t>
            </a:r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4" r="20647"/>
          <a:stretch/>
        </p:blipFill>
        <p:spPr bwMode="auto">
          <a:xfrm>
            <a:off x="1244908" y="1508737"/>
            <a:ext cx="3941134" cy="39268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407" y="1508737"/>
            <a:ext cx="3926861" cy="392686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44908" y="5583550"/>
            <a:ext cx="39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 Loss Horror Stories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0" y="5581332"/>
            <a:ext cx="425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 Loss Success Stories</a:t>
            </a:r>
          </a:p>
        </p:txBody>
      </p:sp>
    </p:spTree>
    <p:extLst>
      <p:ext uri="{BB962C8B-B14F-4D97-AF65-F5344CB8AC3E}">
        <p14:creationId xmlns:p14="http://schemas.microsoft.com/office/powerpoint/2010/main" val="259510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Should Backup?</a:t>
            </a:r>
          </a:p>
        </p:txBody>
      </p:sp>
      <p:pic>
        <p:nvPicPr>
          <p:cNvPr id="3074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4" y="1240070"/>
            <a:ext cx="7800975" cy="483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22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You Backup?</a:t>
            </a:r>
          </a:p>
        </p:txBody>
      </p:sp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8" t="7251" r="17430" b="5425"/>
          <a:stretch/>
        </p:blipFill>
        <p:spPr bwMode="auto">
          <a:xfrm>
            <a:off x="225115" y="1730668"/>
            <a:ext cx="4193653" cy="362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5" y="1461370"/>
            <a:ext cx="3655102" cy="250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ee the source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7" r="10732"/>
          <a:stretch/>
        </p:blipFill>
        <p:spPr bwMode="auto">
          <a:xfrm>
            <a:off x="8292578" y="2219325"/>
            <a:ext cx="3535199" cy="31337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76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Should You Backup?</a:t>
            </a:r>
          </a:p>
        </p:txBody>
      </p:sp>
      <p:pic>
        <p:nvPicPr>
          <p:cNvPr id="5122" name="Picture 2" descr="See the source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8" r="15667"/>
          <a:stretch/>
        </p:blipFill>
        <p:spPr bwMode="auto">
          <a:xfrm>
            <a:off x="361949" y="1514474"/>
            <a:ext cx="2953473" cy="379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56" y="1514474"/>
            <a:ext cx="3586228" cy="353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flash drive generi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572" y="2014806"/>
            <a:ext cx="3833099" cy="25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No&quot; Symbol 3"/>
          <p:cNvSpPr/>
          <p:nvPr/>
        </p:nvSpPr>
        <p:spPr>
          <a:xfrm>
            <a:off x="7815532" y="1751161"/>
            <a:ext cx="3987139" cy="3726613"/>
          </a:xfrm>
          <a:prstGeom prst="noSmoking">
            <a:avLst>
              <a:gd name="adj" fmla="val 64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22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Should You Backup?</a:t>
            </a:r>
          </a:p>
        </p:txBody>
      </p:sp>
      <p:pic>
        <p:nvPicPr>
          <p:cNvPr id="11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08" y="1176118"/>
            <a:ext cx="9437561" cy="465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Backup?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9300" y="1625600"/>
            <a:ext cx="54773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It Depends…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often does the data change?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much work would be lost between backups?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would it cost to replace the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much work does it take to backup?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148" name="Picture 4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7" t="6479" r="14242" b="14171"/>
          <a:stretch/>
        </p:blipFill>
        <p:spPr bwMode="auto">
          <a:xfrm>
            <a:off x="6734629" y="1451429"/>
            <a:ext cx="4810168" cy="378822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50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Backup?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9300" y="1625600"/>
            <a:ext cx="54773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Start a Backup Culture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Work as a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Clearly define responsibilities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Have a regular Backup Day</a:t>
            </a:r>
          </a:p>
        </p:txBody>
      </p:sp>
      <p:pic>
        <p:nvPicPr>
          <p:cNvPr id="6148" name="Picture 4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7" t="6479" r="14242" b="14171"/>
          <a:stretch/>
        </p:blipFill>
        <p:spPr bwMode="auto">
          <a:xfrm>
            <a:off x="6734629" y="1451429"/>
            <a:ext cx="4810168" cy="378822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00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5750</TotalTime>
  <Words>671</Words>
  <Application>Microsoft Macintosh PowerPoint</Application>
  <PresentationFormat>Widescreen</PresentationFormat>
  <Paragraphs>81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Courier New</vt:lpstr>
      <vt:lpstr>Helvetica</vt:lpstr>
      <vt:lpstr>Wingdings</vt:lpstr>
      <vt:lpstr>Custom Design</vt:lpstr>
      <vt:lpstr>PowerPoint Presentation</vt:lpstr>
      <vt:lpstr>PowerPoint Presentation</vt:lpstr>
      <vt:lpstr>Why Should You Backup?</vt:lpstr>
      <vt:lpstr>Who Should Backup?</vt:lpstr>
      <vt:lpstr>What Should You Backup?</vt:lpstr>
      <vt:lpstr>Where Should You Backup?</vt:lpstr>
      <vt:lpstr>Where Should You Backup?</vt:lpstr>
      <vt:lpstr>When Should You Backup?</vt:lpstr>
      <vt:lpstr>When Should You Backup?</vt:lpstr>
      <vt:lpstr>How Should You Backup?</vt:lpstr>
      <vt:lpstr>Case Studies</vt:lpstr>
      <vt:lpstr>Get help and learn more</vt:lpstr>
      <vt:lpstr>Upcoming events!</vt:lpstr>
      <vt:lpstr>Please take 3 min to help us improve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Schilling, Amanda B.</cp:lastModifiedBy>
  <cp:revision>77</cp:revision>
  <cp:lastPrinted>2020-02-11T21:31:24Z</cp:lastPrinted>
  <dcterms:created xsi:type="dcterms:W3CDTF">2018-06-15T17:19:10Z</dcterms:created>
  <dcterms:modified xsi:type="dcterms:W3CDTF">2020-02-17T13:59:28Z</dcterms:modified>
</cp:coreProperties>
</file>